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tile tx="0" ty="0" sx="54000" sy="36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317E-7CC8-43EB-B473-DAFA365A6A18}" type="datetimeFigureOut">
              <a:rPr lang="pt-PT" smtClean="0"/>
              <a:pPr/>
              <a:t>23-01-2012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B4457-B476-4AFA-99D5-95E802F920E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ARQUIVOS PERMANENTES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PT" dirty="0" smtClean="0">
                <a:solidFill>
                  <a:schemeClr val="bg2">
                    <a:lumMod val="10000"/>
                  </a:schemeClr>
                </a:solidFill>
              </a:rPr>
              <a:t>AULA 6ª</a:t>
            </a:r>
          </a:p>
          <a:p>
            <a:pPr algn="r"/>
            <a:r>
              <a:rPr lang="pt-PT" sz="1800" dirty="0" smtClean="0">
                <a:solidFill>
                  <a:schemeClr val="bg2">
                    <a:lumMod val="10000"/>
                  </a:schemeClr>
                </a:solidFill>
              </a:rPr>
              <a:t>(Material compilado de Renato Sousa)</a:t>
            </a:r>
            <a:endParaRPr lang="pt-PT" sz="1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Código de Classificação CONARQ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5328592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Duas Classes para as </a:t>
            </a:r>
            <a:r>
              <a:rPr lang="pt-PT" dirty="0" err="1" smtClean="0"/>
              <a:t>atividades-meio</a:t>
            </a:r>
            <a:r>
              <a:rPr lang="pt-PT" dirty="0" smtClean="0"/>
              <a:t>:</a:t>
            </a:r>
          </a:p>
          <a:p>
            <a:pPr lvl="1"/>
            <a:r>
              <a:rPr lang="pt-PT" dirty="0" smtClean="0"/>
              <a:t>Administração Geral</a:t>
            </a:r>
          </a:p>
          <a:p>
            <a:pPr lvl="1"/>
            <a:r>
              <a:rPr lang="pt-PT" dirty="0" smtClean="0"/>
              <a:t>Assuntos Diversos.</a:t>
            </a:r>
          </a:p>
          <a:p>
            <a:pPr algn="just"/>
            <a:r>
              <a:rPr lang="pt-PT" dirty="0" smtClean="0"/>
              <a:t>Reserva oito classes para as </a:t>
            </a:r>
            <a:r>
              <a:rPr lang="pt-PT" dirty="0" err="1" smtClean="0"/>
              <a:t>atividades</a:t>
            </a:r>
            <a:r>
              <a:rPr lang="pt-PT" dirty="0" smtClean="0"/>
              <a:t> </a:t>
            </a:r>
            <a:r>
              <a:rPr lang="pt-PT" dirty="0" err="1" smtClean="0"/>
              <a:t>específi-cas</a:t>
            </a:r>
            <a:r>
              <a:rPr lang="pt-PT" dirty="0" smtClean="0"/>
              <a:t> para as </a:t>
            </a:r>
            <a:r>
              <a:rPr lang="pt-PT" dirty="0" err="1" smtClean="0"/>
              <a:t>atividades-fin</a:t>
            </a:r>
            <a:r>
              <a:rPr lang="pt-PT" dirty="0" smtClean="0"/>
              <a:t>.</a:t>
            </a:r>
          </a:p>
          <a:p>
            <a:pPr algn="just"/>
            <a:r>
              <a:rPr lang="pt-PT" dirty="0" smtClean="0"/>
              <a:t>O Instrumento:</a:t>
            </a:r>
          </a:p>
          <a:p>
            <a:pPr lvl="1" algn="just"/>
            <a:r>
              <a:rPr lang="pt-PT" dirty="0" smtClean="0"/>
              <a:t>Plano, quadro, tabela, sistema, esquema de classificação.</a:t>
            </a:r>
          </a:p>
          <a:p>
            <a:pPr algn="just"/>
            <a:r>
              <a:rPr lang="pt-PT" dirty="0" smtClean="0"/>
              <a:t>Codificação:</a:t>
            </a:r>
          </a:p>
          <a:p>
            <a:pPr lvl="1" algn="just"/>
            <a:r>
              <a:rPr lang="pt-PT" dirty="0" smtClean="0"/>
              <a:t>Representação numérica ou alfanumérica da informação</a:t>
            </a:r>
          </a:p>
          <a:p>
            <a:pPr lvl="1" algn="just"/>
            <a:endParaRPr lang="pt-PT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6048672"/>
          </a:xfrm>
        </p:spPr>
        <p:txBody>
          <a:bodyPr/>
          <a:lstStyle/>
          <a:p>
            <a:r>
              <a:rPr lang="pt-PT" dirty="0" smtClean="0"/>
              <a:t>Para Renato Sousa:</a:t>
            </a:r>
          </a:p>
          <a:p>
            <a:pPr lvl="1" algn="just"/>
            <a:r>
              <a:rPr lang="pt-PT" dirty="0" smtClean="0"/>
              <a:t>Ausência de trabalhos teóricos sobre o tema;</a:t>
            </a:r>
          </a:p>
          <a:p>
            <a:pPr lvl="1" algn="just"/>
            <a:r>
              <a:rPr lang="pt-PT" dirty="0" smtClean="0"/>
              <a:t>O Reconhecimento da importância da classificação não garantiu um aprofundamento com a questão;</a:t>
            </a:r>
          </a:p>
          <a:p>
            <a:pPr lvl="1" algn="just"/>
            <a:r>
              <a:rPr lang="pt-PT" dirty="0" smtClean="0"/>
              <a:t>Falta de uma maior definição conceitual e clareza na utilização de 3 conceitos envolvidos no processo de organização documental:</a:t>
            </a:r>
          </a:p>
          <a:p>
            <a:pPr lvl="2" algn="just"/>
            <a:r>
              <a:rPr lang="pt-PT" dirty="0" smtClean="0"/>
              <a:t>Classificação, ordenação e arquivamento.</a:t>
            </a:r>
          </a:p>
          <a:p>
            <a:pPr lvl="1" algn="just"/>
            <a:r>
              <a:rPr lang="pt-PT" dirty="0" smtClean="0"/>
              <a:t>Dentro dos conceitos de classificação há uma </a:t>
            </a:r>
            <a:r>
              <a:rPr lang="pt-PT" dirty="0" err="1" smtClean="0"/>
              <a:t>sepa-ração</a:t>
            </a:r>
            <a:r>
              <a:rPr lang="pt-PT" dirty="0" smtClean="0"/>
              <a:t> entre classificação e arranjo;</a:t>
            </a:r>
            <a:endParaRPr lang="pt-P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Fundos, classes, grupos, subgrupos, séries e </a:t>
            </a:r>
            <a:r>
              <a:rPr lang="pt-PT" dirty="0" err="1" smtClean="0"/>
              <a:t>subséries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Outra questão terminológica é a denominação dos </a:t>
            </a:r>
            <a:r>
              <a:rPr lang="pt-PT" dirty="0" smtClean="0"/>
              <a:t>níveis </a:t>
            </a:r>
            <a:r>
              <a:rPr lang="pt-PT" dirty="0" smtClean="0"/>
              <a:t>de classificação – divisões operadas no interior do conjunto documental.</a:t>
            </a:r>
          </a:p>
          <a:p>
            <a:pPr algn="just"/>
            <a:r>
              <a:rPr lang="pt-BR" dirty="0" smtClean="0"/>
              <a:t>Na terminologia arquivística brasileira, não há </a:t>
            </a:r>
            <a:r>
              <a:rPr lang="pt-BR" dirty="0" err="1" smtClean="0"/>
              <a:t>con-senso</a:t>
            </a:r>
            <a:r>
              <a:rPr lang="pt-BR" dirty="0" smtClean="0"/>
              <a:t> </a:t>
            </a:r>
            <a:r>
              <a:rPr lang="pt-BR" dirty="0" smtClean="0"/>
              <a:t>quanto ao nome atribuído a essas diferentes divisões, em especial na </a:t>
            </a:r>
            <a:r>
              <a:rPr lang="pt-BR" smtClean="0"/>
              <a:t>fase </a:t>
            </a:r>
            <a:r>
              <a:rPr lang="pt-BR" smtClean="0"/>
              <a:t>permanente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Para alguns autores a primeira divisão de um fundo é a separação dos documentos vinculados a missão do produtor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O </a:t>
            </a:r>
            <a:r>
              <a:rPr lang="pt-BR" b="1" i="1" dirty="0" smtClean="0"/>
              <a:t>Dicionário de Terminologia Arquivística </a:t>
            </a:r>
            <a:r>
              <a:rPr lang="pt-BR" dirty="0" smtClean="0"/>
              <a:t>(1996) define os seguintes níveis de hierarquização: grupos, subgrupos e séries (nessa ordem). </a:t>
            </a:r>
          </a:p>
          <a:p>
            <a:pPr algn="just"/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800" dirty="0" smtClean="0"/>
              <a:t>Classificação de documentos Arquivísticos</a:t>
            </a:r>
            <a:endParaRPr lang="pt-PT" sz="3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O aparecimento do princípio de fundos é um </a:t>
            </a:r>
            <a:r>
              <a:rPr lang="pt-PT" dirty="0" err="1" smtClean="0"/>
              <a:t>fator</a:t>
            </a:r>
            <a:r>
              <a:rPr lang="pt-PT" dirty="0" smtClean="0"/>
              <a:t> </a:t>
            </a:r>
            <a:r>
              <a:rPr lang="pt-PT" dirty="0" err="1" smtClean="0"/>
              <a:t>desencadeador</a:t>
            </a:r>
            <a:r>
              <a:rPr lang="pt-PT" dirty="0" smtClean="0"/>
              <a:t> de uma profunda mudança na disciplina Arquivística.</a:t>
            </a:r>
          </a:p>
          <a:p>
            <a:pPr algn="just"/>
            <a:r>
              <a:rPr lang="pt-PT" dirty="0" smtClean="0"/>
              <a:t>Assim, podemos considerar dois grandes períodos na história da classificação em Arquivística</a:t>
            </a:r>
          </a:p>
          <a:p>
            <a:pPr lvl="1" algn="just"/>
            <a:r>
              <a:rPr lang="pt-PT" dirty="0" smtClean="0"/>
              <a:t>Antiguidade até o séc. XIX;</a:t>
            </a:r>
          </a:p>
          <a:p>
            <a:pPr lvl="1" algn="just"/>
            <a:r>
              <a:rPr lang="pt-PT" dirty="0" err="1" smtClean="0"/>
              <a:t>Séc.</a:t>
            </a:r>
            <a:r>
              <a:rPr lang="pt-PT" dirty="0" smtClean="0"/>
              <a:t> XIX até os nossos dias.</a:t>
            </a:r>
          </a:p>
          <a:p>
            <a:pPr lvl="1" algn="just">
              <a:buNone/>
            </a:pPr>
            <a:r>
              <a:rPr lang="pt-PT" dirty="0" err="1" smtClean="0"/>
              <a:t>Obs</a:t>
            </a:r>
            <a:r>
              <a:rPr lang="pt-PT" dirty="0" smtClean="0"/>
              <a:t>: Não são períodos estanques, havendo práticas de</a:t>
            </a:r>
          </a:p>
          <a:p>
            <a:pPr lvl="1" algn="just">
              <a:buNone/>
            </a:pPr>
            <a:r>
              <a:rPr lang="pt-PT" dirty="0"/>
              <a:t> </a:t>
            </a:r>
            <a:r>
              <a:rPr lang="pt-PT" dirty="0" smtClean="0"/>
              <a:t>        um período em outro.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8435280" cy="6264696"/>
          </a:xfrm>
        </p:spPr>
        <p:txBody>
          <a:bodyPr/>
          <a:lstStyle/>
          <a:p>
            <a:r>
              <a:rPr lang="pt-PT" sz="2800" dirty="0" err="1" smtClean="0"/>
              <a:t>Schellenberg</a:t>
            </a:r>
            <a:r>
              <a:rPr lang="pt-PT" sz="2800" dirty="0" smtClean="0"/>
              <a:t> (1973, p. 75):</a:t>
            </a:r>
          </a:p>
          <a:p>
            <a:pPr lvl="1" algn="just"/>
            <a:r>
              <a:rPr lang="pt-PT" sz="2400" dirty="0" smtClean="0"/>
              <a:t>Desde que se começou a registrar a história em </a:t>
            </a:r>
            <a:r>
              <a:rPr lang="pt-PT" sz="2400" dirty="0" smtClean="0"/>
              <a:t>documen-tos</a:t>
            </a:r>
            <a:r>
              <a:rPr lang="pt-PT" sz="2400" dirty="0" smtClean="0"/>
              <a:t>, surgiu para o homem o problema de organizá-los (…) ao longo dos tempos o homem teve necessidade de organizar os registros da sua atividade e de criar meios eficazes para aceder a eles.</a:t>
            </a:r>
          </a:p>
          <a:p>
            <a:pPr algn="just"/>
            <a:r>
              <a:rPr lang="pt-PT" sz="2800" dirty="0" smtClean="0"/>
              <a:t>Formas de organização:</a:t>
            </a:r>
          </a:p>
          <a:p>
            <a:pPr lvl="1" algn="just"/>
            <a:r>
              <a:rPr lang="pt-PT" sz="2400" dirty="0" smtClean="0"/>
              <a:t>Mesopotâmia: amontoavam-se os tijolos de argilas com inscrições nas bordas;</a:t>
            </a:r>
          </a:p>
          <a:p>
            <a:pPr lvl="1" algn="just"/>
            <a:r>
              <a:rPr lang="pt-PT" sz="2400" dirty="0" smtClean="0"/>
              <a:t>Roma: os diários de justiça </a:t>
            </a:r>
            <a:r>
              <a:rPr lang="pt-PT" sz="2400" dirty="0" err="1" smtClean="0"/>
              <a:t>registravam</a:t>
            </a:r>
            <a:r>
              <a:rPr lang="pt-PT" sz="2400" dirty="0" smtClean="0"/>
              <a:t> em ordem cronológica os documentos expedido e recebidos;</a:t>
            </a:r>
          </a:p>
          <a:p>
            <a:pPr lvl="1" algn="just"/>
            <a:r>
              <a:rPr lang="pt-PT" sz="2400" dirty="0" smtClean="0"/>
              <a:t>Idade Média: herdeira e difusora dessas práticas, utilizando para classificar: produtor/emissor</a:t>
            </a:r>
          </a:p>
          <a:p>
            <a:pPr lvl="1" algn="just"/>
            <a:r>
              <a:rPr lang="pt-PT" sz="2400" dirty="0" smtClean="0"/>
              <a:t>Em 1320 Pierre </a:t>
            </a:r>
            <a:r>
              <a:rPr lang="pt-PT" sz="2400" dirty="0" err="1" smtClean="0"/>
              <a:t>d’Étampes</a:t>
            </a:r>
            <a:r>
              <a:rPr lang="pt-PT" sz="2400" dirty="0" smtClean="0"/>
              <a:t>, primeiro arquivista </a:t>
            </a:r>
            <a:r>
              <a:rPr lang="pt-PT" sz="2400" dirty="0" err="1" smtClean="0"/>
              <a:t>frances</a:t>
            </a:r>
            <a:r>
              <a:rPr lang="pt-PT" sz="2400" dirty="0" smtClean="0"/>
              <a:t> redigia inventários, repertórios dos arquivos reais.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6120680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Complexificação do Estado:</a:t>
            </a:r>
          </a:p>
          <a:p>
            <a:pPr lvl="1" algn="just"/>
            <a:r>
              <a:rPr lang="pt-PT" sz="2500" dirty="0" smtClean="0"/>
              <a:t>Ordenação passaram a basear-se na funções que </a:t>
            </a:r>
            <a:r>
              <a:rPr lang="pt-PT" sz="2500" dirty="0" err="1" smtClean="0"/>
              <a:t>produ-ziam</a:t>
            </a:r>
            <a:r>
              <a:rPr lang="pt-PT" sz="2500" dirty="0" smtClean="0"/>
              <a:t> documentos.</a:t>
            </a:r>
          </a:p>
          <a:p>
            <a:pPr lvl="1" algn="just"/>
            <a:r>
              <a:rPr lang="pt-PT" sz="2500" dirty="0" smtClean="0"/>
              <a:t>Aumento das concentrações de acervos de origens diversas num mesmo depósito.</a:t>
            </a:r>
          </a:p>
          <a:p>
            <a:pPr lvl="1" algn="just"/>
            <a:r>
              <a:rPr lang="pt-PT" sz="2500" dirty="0" smtClean="0"/>
              <a:t>A classificação dos documentos foi </a:t>
            </a:r>
            <a:r>
              <a:rPr lang="pt-PT" sz="2500" dirty="0" err="1" smtClean="0"/>
              <a:t>objeto</a:t>
            </a:r>
            <a:r>
              <a:rPr lang="pt-PT" sz="2500" dirty="0" smtClean="0"/>
              <a:t> de muitas tentativas e formas diversas de organização com preferência para a ordenação cronológica.</a:t>
            </a:r>
          </a:p>
          <a:p>
            <a:pPr lvl="1" algn="just"/>
            <a:r>
              <a:rPr lang="pt-PT" sz="2500" dirty="0" smtClean="0"/>
              <a:t>A Revolução Francesa trouxe a existência de uma arquivo central, formado arbitrariamente e sua ordenação anti-natural adulterou a </a:t>
            </a:r>
            <a:r>
              <a:rPr lang="pt-PT" sz="2500" dirty="0" err="1" smtClean="0"/>
              <a:t>organicidade</a:t>
            </a:r>
            <a:r>
              <a:rPr lang="pt-PT" sz="2500" dirty="0" smtClean="0"/>
              <a:t> original.</a:t>
            </a:r>
          </a:p>
          <a:p>
            <a:pPr lvl="1" algn="just"/>
            <a:r>
              <a:rPr lang="pt-PT" sz="2500" dirty="0" smtClean="0"/>
              <a:t>As classificações obedeciam, em parte, o desenvolvimento das ciências.</a:t>
            </a:r>
          </a:p>
          <a:p>
            <a:pPr lvl="1" algn="just"/>
            <a:r>
              <a:rPr lang="pt-PT" sz="2500" dirty="0" smtClean="0"/>
              <a:t>O documentos passaram a servir como fontes para a pesquisa em História.</a:t>
            </a:r>
            <a:endParaRPr lang="pt-PT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5904656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O Século XIX em diante:</a:t>
            </a:r>
          </a:p>
          <a:p>
            <a:pPr lvl="1" algn="just"/>
            <a:r>
              <a:rPr lang="pt-PT" dirty="0" smtClean="0"/>
              <a:t>Criação das escolas arquivísticas, dos Arquivos Nacionais e de legislações dirigidas a proteger o documento. Começam as discussões sobre os princípios e critérios de base para a classificação dos documentos de arquivo.</a:t>
            </a:r>
          </a:p>
          <a:p>
            <a:pPr lvl="1" algn="just"/>
            <a:r>
              <a:rPr lang="pt-PT" dirty="0" smtClean="0"/>
              <a:t>Princípio de Proveniência: preserva integridade mas não a ordenação interna dos documentos.</a:t>
            </a:r>
          </a:p>
          <a:p>
            <a:pPr lvl="1" algn="just"/>
            <a:r>
              <a:rPr lang="pt-PT" dirty="0" smtClean="0"/>
              <a:t>O Manual dos Arquivistas Holandeses dá o mote para a ordenação interna dos fundos</a:t>
            </a:r>
          </a:p>
          <a:p>
            <a:pPr lvl="1" algn="just"/>
            <a:r>
              <a:rPr lang="pt-PT" dirty="0" err="1" smtClean="0"/>
              <a:t>Schellenberg</a:t>
            </a:r>
            <a:r>
              <a:rPr lang="pt-PT" dirty="0" smtClean="0"/>
              <a:t> fazia uma distinção entre as operações nos arquivos correntes e permanentes – classificação e arranjo. Este autor marca diferenças de classificação entre a Biblioteca e o Arquivo.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33670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“Só a </a:t>
            </a:r>
            <a:r>
              <a:rPr lang="pt-BR" dirty="0" smtClean="0">
                <a:solidFill>
                  <a:srgbClr val="0000FF"/>
                </a:solidFill>
              </a:rPr>
              <a:t>ordenação </a:t>
            </a:r>
            <a:r>
              <a:rPr lang="pt-BR" b="1" dirty="0" smtClean="0"/>
              <a:t>[</a:t>
            </a:r>
            <a:r>
              <a:rPr lang="pt-BR" sz="2800" b="1" dirty="0" smtClean="0"/>
              <a:t>organização</a:t>
            </a:r>
            <a:r>
              <a:rPr lang="pt-BR" b="1" dirty="0" smtClean="0"/>
              <a:t>]</a:t>
            </a:r>
            <a:r>
              <a:rPr lang="pt-BR" sz="3600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sistemática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de um arquivo, </a:t>
            </a:r>
            <a:r>
              <a:rPr lang="pt-BR" dirty="0" smtClean="0"/>
              <a:t>a qual </a:t>
            </a:r>
            <a:r>
              <a:rPr lang="pt-BR" dirty="0" smtClean="0">
                <a:solidFill>
                  <a:srgbClr val="0000FF"/>
                </a:solidFill>
              </a:rPr>
              <a:t>se funde sobre sua </a:t>
            </a:r>
            <a:r>
              <a:rPr lang="pt-BR" b="1" dirty="0" smtClean="0">
                <a:solidFill>
                  <a:srgbClr val="0000FF"/>
                </a:solidFill>
              </a:rPr>
              <a:t>antiga </a:t>
            </a:r>
            <a:r>
              <a:rPr lang="pt-BR" b="1" dirty="0" err="1" smtClean="0">
                <a:solidFill>
                  <a:srgbClr val="0000FF"/>
                </a:solidFill>
              </a:rPr>
              <a:t>organi-zação</a:t>
            </a:r>
            <a:r>
              <a:rPr lang="pt-BR" dirty="0" smtClean="0">
                <a:solidFill>
                  <a:srgbClr val="0000FF"/>
                </a:solidFill>
              </a:rPr>
              <a:t>, </a:t>
            </a:r>
            <a:r>
              <a:rPr lang="pt-BR" dirty="0" smtClean="0"/>
              <a:t>conduz a resultados satisfatórios. </a:t>
            </a:r>
            <a:r>
              <a:rPr lang="pt-BR" dirty="0" smtClean="0"/>
              <a:t>[...] A </a:t>
            </a:r>
            <a:r>
              <a:rPr lang="pt-BR" dirty="0" smtClean="0"/>
              <a:t>organização original de um arquivo deve </a:t>
            </a:r>
            <a:r>
              <a:rPr lang="pt-BR" dirty="0" err="1" smtClean="0"/>
              <a:t>corres-ponder</a:t>
            </a:r>
            <a:r>
              <a:rPr lang="pt-BR" dirty="0" smtClean="0"/>
              <a:t> </a:t>
            </a:r>
            <a:r>
              <a:rPr lang="pt-BR" dirty="0" smtClean="0"/>
              <a:t>naturalmente, nas suas linhas principais, à </a:t>
            </a:r>
            <a:r>
              <a:rPr lang="pt-BR" b="1" dirty="0" smtClean="0">
                <a:solidFill>
                  <a:srgbClr val="0000FF"/>
                </a:solidFill>
              </a:rPr>
              <a:t>antiga estrutura da  entidade administrativa que o produziu</a:t>
            </a:r>
            <a:r>
              <a:rPr lang="pt-BR" dirty="0" smtClean="0"/>
              <a:t>. Isso dispensa demonstração. A antiga organização não se formou </a:t>
            </a:r>
            <a:r>
              <a:rPr lang="pt-BR" dirty="0" smtClean="0"/>
              <a:t>arbitraria-mente</a:t>
            </a:r>
            <a:r>
              <a:rPr lang="pt-BR" dirty="0" smtClean="0"/>
              <a:t>, não resultou do acaso, mas é a </a:t>
            </a:r>
            <a:r>
              <a:rPr lang="pt-BR" dirty="0" err="1" smtClean="0"/>
              <a:t>conse-quência</a:t>
            </a:r>
            <a:r>
              <a:rPr lang="pt-BR" dirty="0" smtClean="0"/>
              <a:t> </a:t>
            </a:r>
            <a:r>
              <a:rPr lang="pt-BR" dirty="0" smtClean="0"/>
              <a:t>lógica do</a:t>
            </a:r>
            <a:r>
              <a:rPr lang="pt-BR" dirty="0" smtClean="0">
                <a:solidFill>
                  <a:srgbClr val="0000FF"/>
                </a:solidFill>
              </a:rPr>
              <a:t> modo por que se constituiu a unidade administrativa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00FF"/>
                </a:solidFill>
              </a:rPr>
              <a:t>de cujas </a:t>
            </a:r>
            <a:r>
              <a:rPr lang="pt-BR" b="1" dirty="0" smtClean="0">
                <a:solidFill>
                  <a:srgbClr val="0000FF"/>
                </a:solidFill>
              </a:rPr>
              <a:t>funções </a:t>
            </a:r>
            <a:r>
              <a:rPr lang="pt-BR" dirty="0" smtClean="0">
                <a:solidFill>
                  <a:srgbClr val="0000FF"/>
                </a:solidFill>
              </a:rPr>
              <a:t>o </a:t>
            </a:r>
            <a:r>
              <a:rPr lang="pt-BR" b="1" dirty="0" err="1" smtClean="0">
                <a:solidFill>
                  <a:srgbClr val="0000FF"/>
                </a:solidFill>
              </a:rPr>
              <a:t>ar-quivo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r>
              <a:rPr lang="pt-BR" b="1" dirty="0" smtClean="0">
                <a:solidFill>
                  <a:srgbClr val="0000FF"/>
                </a:solidFill>
              </a:rPr>
              <a:t>é o resultado</a:t>
            </a:r>
            <a:r>
              <a:rPr lang="pt-BR" dirty="0" smtClean="0">
                <a:solidFill>
                  <a:srgbClr val="0000FF"/>
                </a:solidFill>
              </a:rPr>
              <a:t>.” </a:t>
            </a:r>
            <a:r>
              <a:rPr lang="pt-BR" sz="1800" dirty="0" smtClean="0"/>
              <a:t>(MÜLLER </a:t>
            </a:r>
            <a:r>
              <a:rPr lang="pt-BR" sz="1800" dirty="0" err="1" smtClean="0"/>
              <a:t>et</a:t>
            </a:r>
            <a:r>
              <a:rPr lang="pt-BR" sz="1800" dirty="0" smtClean="0"/>
              <a:t> </a:t>
            </a:r>
            <a:r>
              <a:rPr lang="pt-BR" sz="1800" dirty="0" err="1" smtClean="0"/>
              <a:t>all</a:t>
            </a:r>
            <a:r>
              <a:rPr lang="pt-BR" sz="1800" dirty="0" smtClean="0"/>
              <a:t>, 1972, p. 43)</a:t>
            </a:r>
            <a:endParaRPr lang="pt-BR" sz="18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9766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PT" sz="3700" dirty="0" smtClean="0"/>
              <a:t>Schellenberg defendia a classificação baseada nas funções da organização</a:t>
            </a:r>
            <a:r>
              <a:rPr lang="pt-PT" sz="3700" dirty="0" smtClean="0"/>
              <a:t>.</a:t>
            </a:r>
          </a:p>
          <a:p>
            <a:pPr algn="just"/>
            <a:r>
              <a:rPr lang="pt-BR" sz="3700" dirty="0" smtClean="0"/>
              <a:t>“</a:t>
            </a:r>
            <a:r>
              <a:rPr lang="pt-BR" sz="3700" dirty="0" smtClean="0"/>
              <a:t>A classificação é básica à eficiente administração de </a:t>
            </a:r>
            <a:r>
              <a:rPr lang="pt-BR" sz="3700" dirty="0" smtClean="0">
                <a:solidFill>
                  <a:srgbClr val="0000FF"/>
                </a:solidFill>
              </a:rPr>
              <a:t>documentos </a:t>
            </a:r>
            <a:r>
              <a:rPr lang="pt-BR" sz="3700" dirty="0" smtClean="0">
                <a:solidFill>
                  <a:srgbClr val="0000FF"/>
                </a:solidFill>
              </a:rPr>
              <a:t>correntes</a:t>
            </a:r>
            <a:r>
              <a:rPr lang="pt-BR" sz="3700" dirty="0" smtClean="0">
                <a:solidFill>
                  <a:srgbClr val="0000FF"/>
                </a:solidFill>
              </a:rPr>
              <a:t>. </a:t>
            </a:r>
            <a:r>
              <a:rPr lang="pt-BR" sz="3700" dirty="0" smtClean="0"/>
              <a:t>Todos os outros aspectos de um programa que vise ao </a:t>
            </a:r>
            <a:r>
              <a:rPr lang="pt-BR" sz="3700" dirty="0" smtClean="0"/>
              <a:t>controle </a:t>
            </a:r>
            <a:r>
              <a:rPr lang="pt-BR" sz="3700" dirty="0" smtClean="0"/>
              <a:t>de documentos dependem da classificação. Se os </a:t>
            </a:r>
            <a:r>
              <a:rPr lang="pt-BR" sz="3700" dirty="0" err="1" smtClean="0"/>
              <a:t>docu-mentos</a:t>
            </a:r>
            <a:r>
              <a:rPr lang="pt-BR" sz="3700" dirty="0" smtClean="0"/>
              <a:t> </a:t>
            </a:r>
            <a:r>
              <a:rPr lang="pt-BR" sz="3700" dirty="0" smtClean="0"/>
              <a:t>são </a:t>
            </a:r>
            <a:r>
              <a:rPr lang="pt-BR" sz="3700" dirty="0" smtClean="0"/>
              <a:t>adequadamente </a:t>
            </a:r>
            <a:r>
              <a:rPr lang="pt-BR" sz="3700" dirty="0" smtClean="0"/>
              <a:t>classificados, atenderão bem às </a:t>
            </a:r>
            <a:r>
              <a:rPr lang="pt-BR" sz="3700" dirty="0" err="1" smtClean="0"/>
              <a:t>ne-cessidades</a:t>
            </a:r>
            <a:r>
              <a:rPr lang="pt-BR" sz="3700" dirty="0" smtClean="0"/>
              <a:t> </a:t>
            </a:r>
            <a:r>
              <a:rPr lang="pt-BR" sz="3700" dirty="0" smtClean="0"/>
              <a:t>das </a:t>
            </a:r>
            <a:r>
              <a:rPr lang="pt-BR" sz="3700" dirty="0" smtClean="0"/>
              <a:t>operações correntes</a:t>
            </a:r>
            <a:r>
              <a:rPr lang="pt-BR" sz="3700" dirty="0" smtClean="0"/>
              <a:t>. E, para tanto, </a:t>
            </a:r>
            <a:r>
              <a:rPr lang="pt-BR" sz="3700" dirty="0" smtClean="0">
                <a:solidFill>
                  <a:srgbClr val="0000FF"/>
                </a:solidFill>
              </a:rPr>
              <a:t>devem ser </a:t>
            </a:r>
            <a:r>
              <a:rPr lang="pt-BR" sz="3700" dirty="0" err="1" smtClean="0">
                <a:solidFill>
                  <a:srgbClr val="0000FF"/>
                </a:solidFill>
              </a:rPr>
              <a:t>ar-ranjados</a:t>
            </a:r>
            <a:r>
              <a:rPr lang="pt-BR" sz="3700" dirty="0" smtClean="0">
                <a:solidFill>
                  <a:srgbClr val="0000FF"/>
                </a:solidFill>
              </a:rPr>
              <a:t> </a:t>
            </a:r>
            <a:r>
              <a:rPr lang="pt-BR" sz="3700" dirty="0" smtClean="0">
                <a:solidFill>
                  <a:srgbClr val="0000FF"/>
                </a:solidFill>
              </a:rPr>
              <a:t>em função do uso que têm em determinadas unidades administrativas de um órgão.</a:t>
            </a:r>
            <a:r>
              <a:rPr lang="pt-BR" sz="3700" dirty="0" smtClean="0"/>
              <a:t> [...]. </a:t>
            </a:r>
            <a:r>
              <a:rPr lang="pt-BR" sz="3700" dirty="0" smtClean="0">
                <a:solidFill>
                  <a:srgbClr val="0000FF"/>
                </a:solidFill>
              </a:rPr>
              <a:t>Refletirão a função do órgão, </a:t>
            </a:r>
            <a:r>
              <a:rPr lang="pt-BR" sz="3700" dirty="0" smtClean="0"/>
              <a:t>no amplo sentido do termo, e, no sentido mais restrito, as operações específicas individuais que integram as atividades do mesmo órgão.” </a:t>
            </a:r>
            <a:r>
              <a:rPr lang="pt-BR" sz="2200" dirty="0" smtClean="0"/>
              <a:t>(</a:t>
            </a:r>
            <a:r>
              <a:rPr lang="pt-BR" sz="2200" dirty="0" err="1" smtClean="0"/>
              <a:t>Shellenberg</a:t>
            </a:r>
            <a:r>
              <a:rPr lang="pt-BR" sz="2200" dirty="0" smtClean="0"/>
              <a:t>, 1956)</a:t>
            </a:r>
            <a:endParaRPr lang="pt-PT" sz="2200" dirty="0" smtClean="0"/>
          </a:p>
          <a:p>
            <a:pPr algn="just"/>
            <a:r>
              <a:rPr lang="pt-PT" sz="3700" dirty="0" smtClean="0"/>
              <a:t>Sugere a não utilização dos títulos como </a:t>
            </a:r>
            <a:r>
              <a:rPr lang="pt-PT" sz="3700" dirty="0" smtClean="0"/>
              <a:t>diversos </a:t>
            </a:r>
            <a:r>
              <a:rPr lang="pt-PT" sz="3700" dirty="0" smtClean="0"/>
              <a:t>ou miscelâneas.</a:t>
            </a:r>
          </a:p>
          <a:p>
            <a:pPr algn="just"/>
            <a:r>
              <a:rPr lang="pt-PT" sz="3700" dirty="0" smtClean="0"/>
              <a:t>Para </a:t>
            </a:r>
            <a:r>
              <a:rPr lang="pt-PT" sz="3700" dirty="0" err="1" smtClean="0"/>
              <a:t>Lodolini</a:t>
            </a:r>
            <a:r>
              <a:rPr lang="pt-PT" sz="3700" dirty="0" smtClean="0"/>
              <a:t> a tabela de classificação aplica-se desde que os documentos são produzidos</a:t>
            </a:r>
          </a:p>
          <a:p>
            <a:pPr algn="just"/>
            <a:r>
              <a:rPr lang="pt-PT" sz="3700" dirty="0" smtClean="0"/>
              <a:t>Uma das dificuldades não são os termos utilizados para designar os níveis de </a:t>
            </a:r>
            <a:r>
              <a:rPr lang="pt-PT" sz="3700" dirty="0" smtClean="0"/>
              <a:t>classificação</a:t>
            </a:r>
            <a:r>
              <a:rPr lang="pt-PT" sz="3700" dirty="0" smtClean="0"/>
              <a:t>, mas a falta de consenso sobre os </a:t>
            </a:r>
            <a:r>
              <a:rPr lang="pt-PT" sz="3700" dirty="0" smtClean="0"/>
              <a:t>significados </a:t>
            </a:r>
            <a:r>
              <a:rPr lang="pt-PT" sz="3700" dirty="0" smtClean="0"/>
              <a:t>dos termos (Classe, subclasse, série, sub-série, dossiê)</a:t>
            </a:r>
            <a:endParaRPr lang="pt-PT" sz="3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Um arquivo, pois, tem que ser ‘reordenado’ e não simplesmente ‘ordenado’. </a:t>
            </a:r>
            <a:r>
              <a:rPr lang="pt-BR" dirty="0" smtClean="0">
                <a:solidFill>
                  <a:srgbClr val="0000FF"/>
                </a:solidFill>
              </a:rPr>
              <a:t>Os papéis têm que ser reconduzidos à ordem original, que tinham </a:t>
            </a:r>
            <a:r>
              <a:rPr lang="pt-BR" dirty="0" smtClean="0">
                <a:solidFill>
                  <a:srgbClr val="0000FF"/>
                </a:solidFill>
              </a:rPr>
              <a:t>quando </a:t>
            </a:r>
            <a:r>
              <a:rPr lang="pt-BR" dirty="0" smtClean="0">
                <a:solidFill>
                  <a:srgbClr val="0000FF"/>
                </a:solidFill>
              </a:rPr>
              <a:t>nasceram </a:t>
            </a:r>
            <a:r>
              <a:rPr lang="pt-BR" dirty="0" smtClean="0"/>
              <a:t>[...]  </a:t>
            </a:r>
            <a:r>
              <a:rPr lang="pt-BR" dirty="0" smtClean="0">
                <a:solidFill>
                  <a:srgbClr val="0000FF"/>
                </a:solidFill>
              </a:rPr>
              <a:t>e que reflete o modo de ser e de funcionar da instituição que lhes deu </a:t>
            </a:r>
            <a:r>
              <a:rPr lang="pt-BR" dirty="0" smtClean="0">
                <a:solidFill>
                  <a:srgbClr val="0000FF"/>
                </a:solidFill>
              </a:rPr>
              <a:t>existência</a:t>
            </a:r>
            <a:r>
              <a:rPr lang="pt-BR" dirty="0" smtClean="0">
                <a:solidFill>
                  <a:srgbClr val="0000FF"/>
                </a:solidFill>
              </a:rPr>
              <a:t>, </a:t>
            </a:r>
            <a:r>
              <a:rPr lang="pt-BR" dirty="0" smtClean="0"/>
              <a:t>sobre a base das </a:t>
            </a:r>
            <a:r>
              <a:rPr lang="pt-BR" dirty="0" err="1" smtClean="0"/>
              <a:t>compet-ências</a:t>
            </a:r>
            <a:r>
              <a:rPr lang="pt-BR" dirty="0" smtClean="0"/>
              <a:t>, da </a:t>
            </a:r>
            <a:r>
              <a:rPr lang="pt-BR" dirty="0" smtClean="0"/>
              <a:t>organização</a:t>
            </a:r>
            <a:r>
              <a:rPr lang="pt-BR" dirty="0" smtClean="0"/>
              <a:t>, da estrutura, dos </a:t>
            </a:r>
            <a:r>
              <a:rPr lang="pt-BR" dirty="0" err="1" smtClean="0"/>
              <a:t>pro-cedimentos</a:t>
            </a:r>
            <a:r>
              <a:rPr lang="pt-BR" dirty="0" smtClean="0"/>
              <a:t>, da </a:t>
            </a:r>
            <a:r>
              <a:rPr lang="pt-BR" dirty="0" smtClean="0"/>
              <a:t>instituição </a:t>
            </a:r>
            <a:r>
              <a:rPr lang="pt-BR" dirty="0" smtClean="0"/>
              <a:t>mesma, momento por momento, no curso do desenvolvimento de sua atividade e segundo os câmbios que aquele modo de ser e de funcionar teve </a:t>
            </a:r>
            <a:r>
              <a:rPr lang="pt-BR" dirty="0" smtClean="0">
                <a:solidFill>
                  <a:srgbClr val="0000FF"/>
                </a:solidFill>
              </a:rPr>
              <a:t>durante a vida da instituição. </a:t>
            </a:r>
            <a:r>
              <a:rPr lang="pt-BR" dirty="0" smtClean="0">
                <a:solidFill>
                  <a:srgbClr val="0000FF"/>
                </a:solidFill>
              </a:rPr>
              <a:t>[…]</a:t>
            </a:r>
            <a:r>
              <a:rPr lang="pt-BR" sz="1900" dirty="0" smtClean="0"/>
              <a:t>   (LODOLINI</a:t>
            </a:r>
            <a:r>
              <a:rPr lang="pt-BR" sz="1900" dirty="0" smtClean="0"/>
              <a:t>, </a:t>
            </a:r>
            <a:r>
              <a:rPr lang="pt-BR" sz="1900" dirty="0" smtClean="0"/>
              <a:t> </a:t>
            </a:r>
            <a:r>
              <a:rPr lang="pt-BR" sz="1900" dirty="0" smtClean="0"/>
              <a:t>1993. p.161</a:t>
            </a:r>
            <a:r>
              <a:rPr lang="pt-BR" sz="1900" dirty="0" smtClean="0"/>
              <a:t>.)</a:t>
            </a:r>
            <a:endParaRPr lang="pt-BR" sz="19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Neste sentido, </a:t>
            </a:r>
            <a:r>
              <a:rPr lang="pt-PT" dirty="0" smtClean="0"/>
              <a:t>Bellotto e Camargo definem: </a:t>
            </a:r>
            <a:endParaRPr lang="pt-PT" dirty="0" smtClean="0"/>
          </a:p>
          <a:p>
            <a:pPr lvl="1" algn="just"/>
            <a:r>
              <a:rPr lang="pt-BR" dirty="0" smtClean="0"/>
              <a:t>A classificação é a “seqüência de operações que, de acordo com as diferentes </a:t>
            </a:r>
            <a:r>
              <a:rPr lang="pt-BR" dirty="0" smtClean="0">
                <a:solidFill>
                  <a:srgbClr val="0000FF"/>
                </a:solidFill>
              </a:rPr>
              <a:t>estruturas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00FF"/>
                </a:solidFill>
              </a:rPr>
              <a:t>funções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00FF"/>
                </a:solidFill>
              </a:rPr>
              <a:t>atividades</a:t>
            </a:r>
            <a:r>
              <a:rPr lang="pt-BR" dirty="0" smtClean="0"/>
              <a:t> da entidade produtora, visam a </a:t>
            </a:r>
            <a:r>
              <a:rPr lang="pt-BR" dirty="0" smtClean="0">
                <a:solidFill>
                  <a:srgbClr val="0000FF"/>
                </a:solidFill>
              </a:rPr>
              <a:t>distribuir</a:t>
            </a:r>
            <a:r>
              <a:rPr lang="pt-BR" dirty="0" smtClean="0"/>
              <a:t> os documentos de um arquivo</a:t>
            </a:r>
            <a:r>
              <a:rPr lang="pt-BR" dirty="0" smtClean="0"/>
              <a:t>.”</a:t>
            </a:r>
            <a:endParaRPr lang="pt-PT" dirty="0" smtClean="0"/>
          </a:p>
          <a:p>
            <a:pPr algn="just"/>
            <a:r>
              <a:rPr lang="pt-BR" dirty="0" smtClean="0"/>
              <a:t>A classificação </a:t>
            </a:r>
            <a:r>
              <a:rPr lang="pt-BR" dirty="0" smtClean="0"/>
              <a:t>pressupõe </a:t>
            </a:r>
            <a:r>
              <a:rPr lang="pt-BR" dirty="0" smtClean="0"/>
              <a:t>a compreensão do </a:t>
            </a:r>
            <a:r>
              <a:rPr lang="pt-BR" dirty="0" err="1" smtClean="0"/>
              <a:t>contex-to</a:t>
            </a:r>
            <a:r>
              <a:rPr lang="pt-BR" dirty="0" smtClean="0"/>
              <a:t> </a:t>
            </a:r>
            <a:r>
              <a:rPr lang="pt-BR" dirty="0" smtClean="0"/>
              <a:t>de produção dos documentos</a:t>
            </a:r>
            <a:r>
              <a:rPr lang="pt-BR" dirty="0" smtClean="0"/>
              <a:t>.</a:t>
            </a:r>
            <a:endParaRPr lang="pt-PT" dirty="0" smtClean="0"/>
          </a:p>
          <a:p>
            <a:pPr algn="just"/>
            <a:r>
              <a:rPr lang="pt-PT" dirty="0" smtClean="0"/>
              <a:t>Para </a:t>
            </a:r>
            <a:r>
              <a:rPr lang="pt-PT" dirty="0" smtClean="0"/>
              <a:t>Lopes o processo classificatório tem caráter arbitrário, pois classificar é uma representação.</a:t>
            </a:r>
          </a:p>
          <a:p>
            <a:pPr algn="just"/>
            <a:r>
              <a:rPr lang="pt-PT" dirty="0" smtClean="0"/>
              <a:t>A Resolução nº 4 do CONARQ que estabelece o código de classificação de documentos de arquivo é definido como o instrumento para classificar todo e qualquer documento produzido e recebido por um órgão no exercício das suas funções – baseado na classificação decimal de </a:t>
            </a:r>
            <a:r>
              <a:rPr lang="pt-PT" dirty="0" err="1" smtClean="0"/>
              <a:t>Dewey</a:t>
            </a:r>
            <a:r>
              <a:rPr lang="pt-PT" dirty="0" smtClean="0"/>
              <a:t>.</a:t>
            </a:r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1093</Words>
  <Application>Microsoft Office PowerPoint</Application>
  <PresentationFormat>Apresentação na tela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ARQUIVOS PERMANENTES</vt:lpstr>
      <vt:lpstr>Classificação de documentos Arquivísticos</vt:lpstr>
      <vt:lpstr>Slide 3</vt:lpstr>
      <vt:lpstr>Slide 4</vt:lpstr>
      <vt:lpstr>Slide 5</vt:lpstr>
      <vt:lpstr>Slide 6</vt:lpstr>
      <vt:lpstr>Slide 7</vt:lpstr>
      <vt:lpstr>Slide 8</vt:lpstr>
      <vt:lpstr>Slide 9</vt:lpstr>
      <vt:lpstr>Código de Classificação CONARQ</vt:lpstr>
      <vt:lpstr>Slide 11</vt:lpstr>
      <vt:lpstr>Fundos, classes, grupos, subgrupos, séries e subséries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ARQUIVOS PERMANENTES</dc:title>
  <dc:creator>matos</dc:creator>
  <cp:lastModifiedBy>JOSEMAR HENRIQUE</cp:lastModifiedBy>
  <cp:revision>20</cp:revision>
  <dcterms:created xsi:type="dcterms:W3CDTF">2011-03-11T14:47:06Z</dcterms:created>
  <dcterms:modified xsi:type="dcterms:W3CDTF">2012-01-23T17:16:19Z</dcterms:modified>
</cp:coreProperties>
</file>